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handoutMasterIdLst>
    <p:handoutMasterId r:id="rId4"/>
  </p:handoutMasterIdLst>
  <p:sldIdLst>
    <p:sldId id="256" r:id="rId2"/>
  </p:sldIdLst>
  <p:sldSz cx="43891200" cy="32918400"/>
  <p:notesSz cx="9271000" cy="7010400"/>
  <p:embeddedFontLst>
    <p:embeddedFont>
      <p:font typeface="Calibri" panose="020F0502020204030204" pitchFamily="34" charset="0"/>
      <p:regular r:id="rId5"/>
      <p:bold r:id="rId6"/>
      <p:italic r:id="rId7"/>
      <p:boldItalic r:id="rId8"/>
    </p:embeddedFont>
    <p:embeddedFont>
      <p:font typeface="Cambria Math" panose="02040503050406030204" pitchFamily="18" charset="0"/>
      <p:regular r:id="rId9"/>
    </p:embeddedFont>
    <p:embeddedFont>
      <p:font typeface="Franklin Gothic Heavy" panose="020B0903020102020204" pitchFamily="34" charset="0"/>
      <p:regular r:id="rId10"/>
      <p:italic r:id="rId11"/>
    </p:embeddedFont>
    <p:embeddedFont>
      <p:font typeface="Nunito" panose="020B0604020202020204" charset="0"/>
      <p:regular r:id="rId12"/>
      <p:bold r:id="rId13"/>
      <p:italic r:id="rId14"/>
      <p:boldItalic r:id="rId15"/>
    </p:embeddedFont>
    <p:embeddedFont>
      <p:font typeface="Open Sans" panose="020B0604020202020204" charset="0"/>
      <p:regular r:id="rId16"/>
      <p:bold r:id="rId17"/>
      <p:italic r:id="rId18"/>
      <p:boldItalic r:id="rId19"/>
    </p:embeddedFont>
  </p:embeddedFontLst>
  <p:custDataLst>
    <p:tags r:id="rId20"/>
  </p:custDataLst>
  <p:defaultText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D9C6"/>
    <a:srgbClr val="E0E2D0"/>
    <a:srgbClr val="DCE2E4"/>
    <a:srgbClr val="F9FAD2"/>
    <a:srgbClr val="D4DCDE"/>
    <a:srgbClr val="C78059"/>
    <a:srgbClr val="BE8264"/>
    <a:srgbClr val="749094"/>
    <a:srgbClr val="C6D6D8"/>
    <a:srgbClr val="AAC8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5620"/>
    <p:restoredTop sz="94660"/>
  </p:normalViewPr>
  <p:slideViewPr>
    <p:cSldViewPr>
      <p:cViewPr>
        <p:scale>
          <a:sx n="20" d="100"/>
          <a:sy n="20" d="100"/>
        </p:scale>
        <p:origin x="976" y="-856"/>
      </p:cViewPr>
      <p:guideLst>
        <p:guide orient="horz" pos="10368"/>
        <p:guide pos="13824"/>
      </p:guideLst>
    </p:cSldViewPr>
  </p:slideViewPr>
  <p:notesTextViewPr>
    <p:cViewPr>
      <p:scale>
        <a:sx n="1" d="1"/>
        <a:sy n="1" d="1"/>
      </p:scale>
      <p:origin x="0" y="-544"/>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tableStyles" Target="tableStyle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theme" Target="theme/theme1.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433" cy="350520"/>
          </a:xfrm>
          <a:prstGeom prst="rect">
            <a:avLst/>
          </a:prstGeom>
        </p:spPr>
        <p:txBody>
          <a:bodyPr vert="horz" lIns="93031" tIns="46516" rIns="93031" bIns="46516" rtlCol="0"/>
          <a:lstStyle>
            <a:defPPr>
              <a:defRPr kern="1200" smtId="4294967295"/>
            </a:defPPr>
            <a:lvl1pPr algn="l">
              <a:defRPr sz="1200"/>
            </a:lvl1pPr>
          </a:lstStyle>
          <a:p>
            <a:endParaRPr lang="en-US"/>
          </a:p>
        </p:txBody>
      </p:sp>
      <p:sp>
        <p:nvSpPr>
          <p:cNvPr id="3" name="Date Placeholder 2"/>
          <p:cNvSpPr>
            <a:spLocks noGrp="1"/>
          </p:cNvSpPr>
          <p:nvPr>
            <p:ph type="dt" sz="quarter" idx="1"/>
          </p:nvPr>
        </p:nvSpPr>
        <p:spPr>
          <a:xfrm>
            <a:off x="5251421" y="0"/>
            <a:ext cx="4017433" cy="350520"/>
          </a:xfrm>
          <a:prstGeom prst="rect">
            <a:avLst/>
          </a:prstGeom>
        </p:spPr>
        <p:txBody>
          <a:bodyPr vert="horz" lIns="93031" tIns="46516" rIns="93031" bIns="46516" rtlCol="0"/>
          <a:lstStyle>
            <a:defPPr>
              <a:defRPr kern="1200" smtId="4294967295"/>
            </a:defPPr>
            <a:lvl1pPr algn="r">
              <a:defRPr sz="1200"/>
            </a:lvl1pPr>
          </a:lstStyle>
          <a:p>
            <a:fld id="{9281E4DE-EB0E-4FB2-BE29-FC865D9A50FC}" type="datetimeFigureOut">
              <a:rPr lang="en-US" smtClean="0"/>
              <a:t>2/9/2021</a:t>
            </a:fld>
            <a:endParaRPr lang="en-US"/>
          </a:p>
        </p:txBody>
      </p:sp>
      <p:sp>
        <p:nvSpPr>
          <p:cNvPr id="4" name="Footer Placeholder 3"/>
          <p:cNvSpPr>
            <a:spLocks noGrp="1"/>
          </p:cNvSpPr>
          <p:nvPr>
            <p:ph type="ftr" sz="quarter" idx="2"/>
          </p:nvPr>
        </p:nvSpPr>
        <p:spPr>
          <a:xfrm>
            <a:off x="0" y="6658664"/>
            <a:ext cx="4017433" cy="350520"/>
          </a:xfrm>
          <a:prstGeom prst="rect">
            <a:avLst/>
          </a:prstGeom>
        </p:spPr>
        <p:txBody>
          <a:bodyPr vert="horz" lIns="93031" tIns="46516" rIns="93031" bIns="46516" rtlCol="0" anchor="b"/>
          <a:lstStyle>
            <a:defPPr>
              <a:defRPr kern="1200" smtId="4294967295"/>
            </a:defPPr>
            <a:lvl1pPr algn="l">
              <a:defRPr sz="1200"/>
            </a:lvl1pPr>
          </a:lstStyle>
          <a:p>
            <a:endParaRPr lang="en-US"/>
          </a:p>
        </p:txBody>
      </p:sp>
      <p:sp>
        <p:nvSpPr>
          <p:cNvPr id="5" name="Slide Number Placeholder 4"/>
          <p:cNvSpPr>
            <a:spLocks noGrp="1"/>
          </p:cNvSpPr>
          <p:nvPr>
            <p:ph type="sldNum" sz="quarter" idx="3"/>
          </p:nvPr>
        </p:nvSpPr>
        <p:spPr>
          <a:xfrm>
            <a:off x="5251421" y="6658664"/>
            <a:ext cx="4017433" cy="350520"/>
          </a:xfrm>
          <a:prstGeom prst="rect">
            <a:avLst/>
          </a:prstGeom>
        </p:spPr>
        <p:txBody>
          <a:bodyPr vert="horz" lIns="93031" tIns="46516" rIns="93031" bIns="46516" rtlCol="0" anchor="b"/>
          <a:lstStyle>
            <a:defPPr>
              <a:defRPr kern="1200" smtId="4294967295"/>
            </a:defPPr>
            <a:lvl1pPr algn="r">
              <a:defRPr sz="1200"/>
            </a:lvl1pPr>
          </a:lstStyle>
          <a:p>
            <a:fld id="{DE247C12-2C6F-4F8F-A764-8CB2FE9A43B8}" type="slidenum">
              <a:rPr lang="en-US" smtClean="0"/>
              <a:t>‹#›</a:t>
            </a:fld>
            <a:endParaRPr lang="en-US"/>
          </a:p>
        </p:txBody>
      </p:sp>
    </p:spTree>
    <p:extLst>
      <p:ext uri="{BB962C8B-B14F-4D97-AF65-F5344CB8AC3E}">
        <p14:creationId xmlns:p14="http://schemas.microsoft.com/office/powerpoint/2010/main" val="84679124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963" cy="350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251450" y="0"/>
            <a:ext cx="4017963" cy="350838"/>
          </a:xfrm>
          <a:prstGeom prst="rect">
            <a:avLst/>
          </a:prstGeom>
        </p:spPr>
        <p:txBody>
          <a:bodyPr vert="horz" lIns="91440" tIns="45720" rIns="91440" bIns="45720" rtlCol="0"/>
          <a:lstStyle>
            <a:lvl1pPr algn="r">
              <a:defRPr sz="1200"/>
            </a:lvl1pPr>
          </a:lstStyle>
          <a:p>
            <a:fld id="{6A31B9BC-CC8F-4DC4-99D8-51779378DD05}" type="datetimeFigureOut">
              <a:rPr lang="en-US" smtClean="0"/>
              <a:t>2/9/2021</a:t>
            </a:fld>
            <a:endParaRPr lang="en-US"/>
          </a:p>
        </p:txBody>
      </p:sp>
      <p:sp>
        <p:nvSpPr>
          <p:cNvPr id="4" name="Slide Image Placeholder 3"/>
          <p:cNvSpPr>
            <a:spLocks noGrp="1" noRot="1" noChangeAspect="1"/>
          </p:cNvSpPr>
          <p:nvPr>
            <p:ph type="sldImg" idx="2"/>
          </p:nvPr>
        </p:nvSpPr>
        <p:spPr>
          <a:xfrm>
            <a:off x="3059113" y="876300"/>
            <a:ext cx="3152775" cy="23653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27100" y="3373438"/>
            <a:ext cx="7416800" cy="2760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9563"/>
            <a:ext cx="4017963" cy="3508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251450" y="6659563"/>
            <a:ext cx="4017963" cy="350837"/>
          </a:xfrm>
          <a:prstGeom prst="rect">
            <a:avLst/>
          </a:prstGeom>
        </p:spPr>
        <p:txBody>
          <a:bodyPr vert="horz" lIns="91440" tIns="45720" rIns="91440" bIns="45720" rtlCol="0" anchor="b"/>
          <a:lstStyle>
            <a:lvl1pPr algn="r">
              <a:defRPr sz="1200"/>
            </a:lvl1pPr>
          </a:lstStyle>
          <a:p>
            <a:fld id="{1D6DDD99-7276-4907-A305-E7B4F768BDF3}" type="slidenum">
              <a:rPr lang="en-US" smtClean="0"/>
              <a:t>‹#›</a:t>
            </a:fld>
            <a:endParaRPr lang="en-US"/>
          </a:p>
        </p:txBody>
      </p:sp>
    </p:spTree>
    <p:extLst>
      <p:ext uri="{BB962C8B-B14F-4D97-AF65-F5344CB8AC3E}">
        <p14:creationId xmlns:p14="http://schemas.microsoft.com/office/powerpoint/2010/main" val="1646110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include what you learned in the process</a:t>
            </a: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talk about the process</a:t>
            </a: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how to select and synthesize info</a:t>
            </a: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Using interactive media for med ed</a:t>
            </a: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how do people learn best</a:t>
            </a: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publish to website</a:t>
            </a:r>
          </a:p>
          <a:p>
            <a:endParaRPr lang="en-US" dirty="0"/>
          </a:p>
          <a:p>
            <a:endParaRPr lang="en-US" dirty="0"/>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In the process of developing this game, I came to greatly value the educational resources we often take for granted. The integration of academic content, technology, learning pedagogy, and entertainment is a complicated balancing act which is challenging to approach.</a:t>
            </a:r>
          </a:p>
          <a:p>
            <a:endPar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The process of developing this game started with setting a realistic scope. An overly ambitious project would have quickly succumbed to disorganization and a lack of direction. Even though there are dozens of diseases I would have liked to include in the content of this game, piloting a game with six diseases made this much more manageable as a developer. Maintaining a narrow and achievable scope is what allowed this project to come to fruition. </a:t>
            </a:r>
          </a:p>
          <a:p>
            <a:endParaRPr lang="en-US" dirty="0"/>
          </a:p>
          <a:p>
            <a:endParaRPr lang="en-US" dirty="0"/>
          </a:p>
          <a:p>
            <a:r>
              <a:rPr lang="en-US" dirty="0"/>
              <a:t>Purpose: </a:t>
            </a:r>
            <a:endPar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game should help medical students prepare for identifying dermatologic disease in clinical scenarios. Additional objectives include utilizing a diverse set of images for students to learn from, including diseases which are most encountered in primary care settings, and including teaching points addressing the spectrum of skin tone.</a:t>
            </a:r>
          </a:p>
          <a:p>
            <a:endParaRPr lang="en-US" dirty="0"/>
          </a:p>
        </p:txBody>
      </p:sp>
      <p:sp>
        <p:nvSpPr>
          <p:cNvPr id="4" name="Slide Number Placeholder 3"/>
          <p:cNvSpPr>
            <a:spLocks noGrp="1"/>
          </p:cNvSpPr>
          <p:nvPr>
            <p:ph type="sldNum" sz="quarter" idx="5"/>
          </p:nvPr>
        </p:nvSpPr>
        <p:spPr/>
        <p:txBody>
          <a:bodyPr/>
          <a:lstStyle/>
          <a:p>
            <a:fld id="{1D6DDD99-7276-4907-A305-E7B4F768BDF3}" type="slidenum">
              <a:rPr lang="en-US" smtClean="0"/>
              <a:t>1</a:t>
            </a:fld>
            <a:endParaRPr lang="en-US"/>
          </a:p>
        </p:txBody>
      </p:sp>
    </p:spTree>
    <p:extLst>
      <p:ext uri="{BB962C8B-B14F-4D97-AF65-F5344CB8AC3E}">
        <p14:creationId xmlns:p14="http://schemas.microsoft.com/office/powerpoint/2010/main" val="2659765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042008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25664612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5" y="4221484"/>
            <a:ext cx="35547303" cy="89877900"/>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7901947" y="4221484"/>
            <a:ext cx="105925615" cy="89877900"/>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263469537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239441300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3"/>
            <a:ext cx="37307521" cy="6537960"/>
          </a:xfrm>
        </p:spPr>
        <p:txBody>
          <a:bodyPr anchor="t"/>
          <a:lstStyle>
            <a:defPPr>
              <a:defRPr kern="1200" smtId="4294967295"/>
            </a:defPPr>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7"/>
            <a:ext cx="37307521" cy="7200897"/>
          </a:xfrm>
        </p:spPr>
        <p:txBody>
          <a:bodyPr anchor="b"/>
          <a:lstStyle>
            <a:defPPr>
              <a:defRPr kern="1200" smtId="4294967295"/>
            </a:defPPr>
            <a:lvl1pPr marL="0" indent="0">
              <a:buNone/>
              <a:defRPr sz="9700">
                <a:solidFill>
                  <a:schemeClr val="tx1">
                    <a:tint val="75000"/>
                  </a:schemeClr>
                </a:solidFill>
              </a:defRPr>
            </a:lvl1pPr>
            <a:lvl2pPr marL="2194514" indent="0">
              <a:buNone/>
              <a:defRPr sz="8700">
                <a:solidFill>
                  <a:schemeClr val="tx1">
                    <a:tint val="75000"/>
                  </a:schemeClr>
                </a:solidFill>
              </a:defRPr>
            </a:lvl2pPr>
            <a:lvl3pPr marL="4389028" indent="0">
              <a:buNone/>
              <a:defRPr sz="7700">
                <a:solidFill>
                  <a:schemeClr val="tx1">
                    <a:tint val="75000"/>
                  </a:schemeClr>
                </a:solidFill>
              </a:defRPr>
            </a:lvl3pPr>
            <a:lvl4pPr marL="6583543" indent="0">
              <a:buNone/>
              <a:defRPr sz="6700">
                <a:solidFill>
                  <a:schemeClr val="tx1">
                    <a:tint val="75000"/>
                  </a:schemeClr>
                </a:solidFill>
              </a:defRPr>
            </a:lvl4pPr>
            <a:lvl5pPr marL="8778057" indent="0">
              <a:buNone/>
              <a:defRPr sz="6700">
                <a:solidFill>
                  <a:schemeClr val="tx1">
                    <a:tint val="75000"/>
                  </a:schemeClr>
                </a:solidFill>
              </a:defRPr>
            </a:lvl5pPr>
            <a:lvl6pPr marL="10972571" indent="0">
              <a:buNone/>
              <a:defRPr sz="6700">
                <a:solidFill>
                  <a:schemeClr val="tx1">
                    <a:tint val="75000"/>
                  </a:schemeClr>
                </a:solidFill>
              </a:defRPr>
            </a:lvl6pPr>
            <a:lvl7pPr marL="13167085" indent="0">
              <a:buNone/>
              <a:defRPr sz="6700">
                <a:solidFill>
                  <a:schemeClr val="tx1">
                    <a:tint val="75000"/>
                  </a:schemeClr>
                </a:solidFill>
              </a:defRPr>
            </a:lvl7pPr>
            <a:lvl8pPr marL="15361599" indent="0">
              <a:buNone/>
              <a:defRPr sz="6700">
                <a:solidFill>
                  <a:schemeClr val="tx1">
                    <a:tint val="75000"/>
                  </a:schemeClr>
                </a:solidFill>
              </a:defRPr>
            </a:lvl8pPr>
            <a:lvl9pPr marL="17556114"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375296835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7901944" y="24582124"/>
            <a:ext cx="70736458" cy="69517264"/>
          </a:xfrm>
        </p:spPr>
        <p:txBody>
          <a:bodyPr/>
          <a:lstStyle>
            <a:defPPr>
              <a:defRPr kern="1200" smtId="4294967295"/>
            </a:defPPr>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369921" y="24582124"/>
            <a:ext cx="70736464" cy="69517264"/>
          </a:xfrm>
        </p:spPr>
        <p:txBody>
          <a:bodyPr/>
          <a:lstStyle>
            <a:defPPr>
              <a:defRPr kern="1200" smtId="4294967295"/>
            </a:defPPr>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2017245142"/>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79" cy="54864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562" y="7368545"/>
            <a:ext cx="19392903" cy="3070857"/>
          </a:xfrm>
        </p:spPr>
        <p:txBody>
          <a:bodyPr anchor="b"/>
          <a:lstStyle>
            <a:defPPr>
              <a:defRPr kern="1200" smtId="4294967295"/>
            </a:defPPr>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4"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2" y="10439402"/>
            <a:ext cx="19392903" cy="18966183"/>
          </a:xfrm>
        </p:spPr>
        <p:txBody>
          <a:bodyPr/>
          <a:lstStyle>
            <a:defPPr>
              <a:defRPr kern="1200" smtId="4294967295"/>
            </a:defPPr>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5"/>
            <a:ext cx="19400520" cy="3070857"/>
          </a:xfrm>
        </p:spPr>
        <p:txBody>
          <a:bodyPr anchor="b"/>
          <a:lstStyle>
            <a:defPPr>
              <a:defRPr kern="1200" smtId="4294967295"/>
            </a:defPPr>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4"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2"/>
            <a:ext cx="19400520" cy="18966183"/>
          </a:xfrm>
        </p:spPr>
        <p:txBody>
          <a:bodyPr/>
          <a:lstStyle>
            <a:defPPr>
              <a:defRPr kern="1200" smtId="4294967295"/>
            </a:defPPr>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394701948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36634232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286091492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4" y="1310640"/>
            <a:ext cx="14439903" cy="5577840"/>
          </a:xfrm>
        </p:spPr>
        <p:txBody>
          <a:bodyPr anchor="b"/>
          <a:lstStyle>
            <a:defPPr>
              <a:defRPr kern="1200" smtId="4294967295"/>
            </a:defPPr>
            <a:lvl1pPr algn="l">
              <a:defRPr sz="9700" b="1"/>
            </a:lvl1pPr>
          </a:lstStyle>
          <a:p>
            <a:r>
              <a:rPr lang="en-US"/>
              <a:t>Click to edit Master title style</a:t>
            </a:r>
          </a:p>
        </p:txBody>
      </p:sp>
      <p:sp>
        <p:nvSpPr>
          <p:cNvPr id="3" name="Content Placeholder 2"/>
          <p:cNvSpPr>
            <a:spLocks noGrp="1"/>
          </p:cNvSpPr>
          <p:nvPr>
            <p:ph idx="1"/>
          </p:nvPr>
        </p:nvSpPr>
        <p:spPr>
          <a:xfrm>
            <a:off x="17160239" y="1310643"/>
            <a:ext cx="24536400" cy="28094942"/>
          </a:xfrm>
        </p:spPr>
        <p:txBody>
          <a:bodyPr/>
          <a:lstStyle>
            <a:defPPr>
              <a:defRPr kern="1200" smtId="4294967295"/>
            </a:defPPr>
            <a:lvl1pPr>
              <a:defRPr sz="15400"/>
            </a:lvl1pPr>
            <a:lvl2pPr>
              <a:defRPr sz="134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4" y="6888483"/>
            <a:ext cx="14439903" cy="22517103"/>
          </a:xfrm>
        </p:spPr>
        <p:txBody>
          <a:bodyPr/>
          <a:lstStyle>
            <a:defPPr>
              <a:defRPr kern="1200" smtId="4294967295"/>
            </a:defPPr>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833310565"/>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2"/>
            <a:ext cx="26334721" cy="2720343"/>
          </a:xfrm>
        </p:spPr>
        <p:txBody>
          <a:bodyPr anchor="b"/>
          <a:lstStyle>
            <a:defPPr>
              <a:defRPr kern="1200" smtId="4294967295"/>
            </a:defPPr>
            <a:lvl1pPr algn="l">
              <a:defRPr sz="9700" b="1"/>
            </a:lvl1pPr>
          </a:lstStyle>
          <a:p>
            <a:r>
              <a:rPr lang="en-US"/>
              <a:t>Click to edit Master title style</a:t>
            </a:r>
          </a:p>
        </p:txBody>
      </p:sp>
      <p:sp>
        <p:nvSpPr>
          <p:cNvPr id="3" name="Picture Placeholder 2"/>
          <p:cNvSpPr>
            <a:spLocks noGrp="1"/>
          </p:cNvSpPr>
          <p:nvPr>
            <p:ph type="pic" idx="1"/>
          </p:nvPr>
        </p:nvSpPr>
        <p:spPr>
          <a:xfrm>
            <a:off x="8602983" y="2941320"/>
            <a:ext cx="26334721" cy="19751039"/>
          </a:xfrm>
        </p:spPr>
        <p:txBody>
          <a:bodyPr/>
          <a:lstStyle>
            <a:defPPr>
              <a:defRPr kern="1200" smtId="4294967295"/>
            </a:defPPr>
            <a:lvl1pPr marL="0" indent="0">
              <a:buNone/>
              <a:defRPr sz="15400"/>
            </a:lvl1pPr>
            <a:lvl2pPr marL="2194514" indent="0">
              <a:buNone/>
              <a:defRPr sz="13400"/>
            </a:lvl2pPr>
            <a:lvl3pPr marL="4389028" indent="0">
              <a:buNone/>
              <a:defRPr sz="11500"/>
            </a:lvl3pPr>
            <a:lvl4pPr marL="6583543" indent="0">
              <a:buNone/>
              <a:defRPr sz="9700"/>
            </a:lvl4pPr>
            <a:lvl5pPr marL="8778057" indent="0">
              <a:buNone/>
              <a:defRPr sz="9700"/>
            </a:lvl5pPr>
            <a:lvl6pPr marL="10972571" indent="0">
              <a:buNone/>
              <a:defRPr sz="9700"/>
            </a:lvl6pPr>
            <a:lvl7pPr marL="13167085" indent="0">
              <a:buNone/>
              <a:defRPr sz="9700"/>
            </a:lvl7pPr>
            <a:lvl8pPr marL="15361599" indent="0">
              <a:buNone/>
              <a:defRPr sz="9700"/>
            </a:lvl8pPr>
            <a:lvl9pPr marL="17556114" indent="0">
              <a:buNone/>
              <a:defRPr sz="9700"/>
            </a:lvl9pPr>
          </a:lstStyle>
          <a:p>
            <a:endParaRPr lang="en-US"/>
          </a:p>
        </p:txBody>
      </p:sp>
      <p:sp>
        <p:nvSpPr>
          <p:cNvPr id="4" name="Text Placeholder 3"/>
          <p:cNvSpPr>
            <a:spLocks noGrp="1"/>
          </p:cNvSpPr>
          <p:nvPr>
            <p:ph type="body" sz="half" idx="2"/>
          </p:nvPr>
        </p:nvSpPr>
        <p:spPr>
          <a:xfrm>
            <a:off x="8602983" y="25763224"/>
            <a:ext cx="26334721" cy="3863337"/>
          </a:xfrm>
        </p:spPr>
        <p:txBody>
          <a:bodyPr/>
          <a:lstStyle>
            <a:defPPr>
              <a:defRPr kern="1200" smtId="4294967295"/>
            </a:defPPr>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t>2/9/2021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t>‹#›</a:t>
            </a:fld>
            <a:endParaRPr lang="en-US"/>
          </a:p>
        </p:txBody>
      </p:sp>
    </p:spTree>
    <p:extLst>
      <p:ext uri="{BB962C8B-B14F-4D97-AF65-F5344CB8AC3E}">
        <p14:creationId xmlns:p14="http://schemas.microsoft.com/office/powerpoint/2010/main" val="180699579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438903" tIns="219451" rIns="438903" bIns="219451"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2194560" y="7680964"/>
            <a:ext cx="39502079" cy="21724623"/>
          </a:xfrm>
          <a:prstGeom prst="rect">
            <a:avLst/>
          </a:prstGeom>
        </p:spPr>
        <p:txBody>
          <a:bodyPr vert="horz" lIns="438903" tIns="219451" rIns="438903" bIns="219451"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03" tIns="219451" rIns="438903" bIns="219451" rtlCol="0" anchor="ctr"/>
          <a:lstStyle>
            <a:defPPr>
              <a:defRPr kern="1200" smtId="4294967295"/>
            </a:defPPr>
            <a:lvl1pPr algn="l">
              <a:defRPr sz="5700">
                <a:solidFill>
                  <a:schemeClr val="tx1">
                    <a:tint val="75000"/>
                  </a:schemeClr>
                </a:solidFill>
              </a:defRPr>
            </a:lvl1pPr>
          </a:lstStyle>
          <a:p>
            <a:fld id="{F8E1F909-3568-40F5-8205-05484158C88C}" type="datetimeFigureOut">
              <a:rPr lang="en-US" smtClean="0"/>
              <a:t>2/9/2021</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903" tIns="219451" rIns="438903" bIns="219451" rtlCol="0" anchor="ctr"/>
          <a:lstStyle>
            <a:defPPr>
              <a:defRPr kern="1200" smtId="4294967295"/>
            </a:defPPr>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903" tIns="219451" rIns="438903" bIns="219451" rtlCol="0" anchor="ctr"/>
          <a:lstStyle>
            <a:defPPr>
              <a:defRPr kern="1200" smtId="4294967295"/>
            </a:defPPr>
            <a:lvl1pPr algn="r">
              <a:defRPr sz="5700">
                <a:solidFill>
                  <a:schemeClr val="tx1">
                    <a:tint val="75000"/>
                  </a:schemeClr>
                </a:solidFill>
              </a:defRPr>
            </a:lvl1pPr>
          </a:lstStyle>
          <a:p>
            <a:fld id="{5A40D005-FB29-4DA1-AF6A-7002CDC49E30}"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41122600" y="16459200"/>
            <a:ext cx="14274800" cy="4368800"/>
          </a:xfrm>
          <a:prstGeom prst="rect">
            <a:avLst/>
          </a:prstGeom>
        </p:spPr>
      </p:pic>
      <p:pic>
        <p:nvPicPr>
          <p:cNvPr id="9" name="New picture"/>
          <p:cNvPicPr/>
          <p:nvPr/>
        </p:nvPicPr>
        <p:blipFill>
          <a:blip r:embed="rId14"/>
          <a:stretch>
            <a:fillRect/>
          </a:stretch>
        </p:blipFill>
        <p:spPr>
          <a:xfrm>
            <a:off x="6959600" y="33426400"/>
            <a:ext cx="29972000" cy="1549400"/>
          </a:xfrm>
          <a:prstGeom prst="rect">
            <a:avLst/>
          </a:prstGeom>
        </p:spPr>
      </p:pic>
      <p:sp>
        <p:nvSpPr>
          <p:cNvPr id="10"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deliberatingwatermelon  Size: 48x36</a:t>
            </a:r>
          </a:p>
        </p:txBody>
      </p:sp>
    </p:spTree>
    <p:extLst>
      <p:ext uri="{BB962C8B-B14F-4D97-AF65-F5344CB8AC3E}">
        <p14:creationId xmlns:p14="http://schemas.microsoft.com/office/powerpoint/2010/main" val="1521613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389028" rtl="0" eaLnBrk="1" latinLnBrk="0" hangingPunct="1">
        <a:spcBef>
          <a:spcPct val="0"/>
        </a:spcBef>
        <a:buNone/>
        <a:defRPr sz="21100" kern="1200">
          <a:solidFill>
            <a:schemeClr val="tx1"/>
          </a:solidFill>
          <a:latin typeface="+mj-lt"/>
          <a:ea typeface="+mj-ea"/>
          <a:cs typeface="+mj-cs"/>
        </a:defRPr>
      </a:lvl1pPr>
    </p:titleStyle>
    <p:bodyStyle>
      <a:defPPr>
        <a:defRPr kern="1200" smtId="4294967295"/>
      </a:defPPr>
      <a:lvl1pPr marL="1645886" indent="-1645886" algn="l" defTabSz="4389028"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ounded Rectangle 76">
            <a:extLst>
              <a:ext uri="{FF2B5EF4-FFF2-40B4-BE49-F238E27FC236}">
                <a16:creationId xmlns:a16="http://schemas.microsoft.com/office/drawing/2014/main" id="{29A976BA-4FC5-4260-B168-08A99174F265}"/>
              </a:ext>
            </a:extLst>
          </p:cNvPr>
          <p:cNvSpPr/>
          <p:nvPr/>
        </p:nvSpPr>
        <p:spPr>
          <a:xfrm>
            <a:off x="797189" y="19469716"/>
            <a:ext cx="12000898" cy="12969380"/>
          </a:xfrm>
          <a:prstGeom prst="roundRect">
            <a:avLst>
              <a:gd name="adj" fmla="val 3206"/>
            </a:avLst>
          </a:prstGeom>
          <a:solidFill>
            <a:srgbClr val="97D9C6">
              <a:alpha val="50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a:p>
        </p:txBody>
      </p:sp>
      <p:sp>
        <p:nvSpPr>
          <p:cNvPr id="75" name="Rounded Rectangle 74"/>
          <p:cNvSpPr/>
          <p:nvPr/>
        </p:nvSpPr>
        <p:spPr>
          <a:xfrm>
            <a:off x="797189" y="797037"/>
            <a:ext cx="42296823" cy="6365763"/>
          </a:xfrm>
          <a:prstGeom prst="roundRect">
            <a:avLst>
              <a:gd name="adj" fmla="val 3157"/>
            </a:avLst>
          </a:prstGeom>
          <a:solidFill>
            <a:srgbClr val="97D9C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a:p>
        </p:txBody>
      </p:sp>
      <p:sp>
        <p:nvSpPr>
          <p:cNvPr id="76" name="Rounded Rectangle 75"/>
          <p:cNvSpPr/>
          <p:nvPr/>
        </p:nvSpPr>
        <p:spPr>
          <a:xfrm>
            <a:off x="768071" y="7681946"/>
            <a:ext cx="12033530" cy="7249586"/>
          </a:xfrm>
          <a:prstGeom prst="roundRect">
            <a:avLst>
              <a:gd name="adj" fmla="val 3206"/>
            </a:avLst>
          </a:prstGeom>
          <a:solidFill>
            <a:srgbClr val="97D9C6">
              <a:alpha val="50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dirty="0"/>
          </a:p>
        </p:txBody>
      </p:sp>
      <p:sp>
        <p:nvSpPr>
          <p:cNvPr id="77" name="Rounded Rectangle 76"/>
          <p:cNvSpPr/>
          <p:nvPr/>
        </p:nvSpPr>
        <p:spPr>
          <a:xfrm>
            <a:off x="768071" y="15468600"/>
            <a:ext cx="12000898" cy="3354784"/>
          </a:xfrm>
          <a:prstGeom prst="roundRect">
            <a:avLst>
              <a:gd name="adj" fmla="val 3206"/>
            </a:avLst>
          </a:prstGeom>
          <a:solidFill>
            <a:srgbClr val="97D9C6">
              <a:alpha val="50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a:p>
        </p:txBody>
      </p:sp>
      <p:sp>
        <p:nvSpPr>
          <p:cNvPr id="78" name="Rounded Rectangle 77"/>
          <p:cNvSpPr/>
          <p:nvPr/>
        </p:nvSpPr>
        <p:spPr>
          <a:xfrm>
            <a:off x="30861000" y="7577793"/>
            <a:ext cx="12229496" cy="15568245"/>
          </a:xfrm>
          <a:prstGeom prst="roundRect">
            <a:avLst>
              <a:gd name="adj" fmla="val 2650"/>
            </a:avLst>
          </a:prstGeom>
          <a:solidFill>
            <a:srgbClr val="97D9C6">
              <a:alpha val="50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dirty="0"/>
          </a:p>
        </p:txBody>
      </p:sp>
      <p:sp>
        <p:nvSpPr>
          <p:cNvPr id="79" name="Rounded Rectangle 78"/>
          <p:cNvSpPr/>
          <p:nvPr/>
        </p:nvSpPr>
        <p:spPr>
          <a:xfrm>
            <a:off x="30861000" y="23740026"/>
            <a:ext cx="12229496" cy="8559006"/>
          </a:xfrm>
          <a:prstGeom prst="roundRect">
            <a:avLst>
              <a:gd name="adj" fmla="val 3951"/>
            </a:avLst>
          </a:prstGeom>
          <a:solidFill>
            <a:srgbClr val="97D9C6">
              <a:alpha val="50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1500"/>
          </a:p>
        </p:txBody>
      </p:sp>
      <p:sp>
        <p:nvSpPr>
          <p:cNvPr id="84" name="TextBox 83"/>
          <p:cNvSpPr txBox="1"/>
          <p:nvPr/>
        </p:nvSpPr>
        <p:spPr>
          <a:xfrm>
            <a:off x="994656" y="7924800"/>
            <a:ext cx="77724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Introduction</a:t>
            </a:r>
          </a:p>
        </p:txBody>
      </p:sp>
      <mc:AlternateContent xmlns:mc="http://schemas.openxmlformats.org/markup-compatibility/2006">
        <mc:Choice xmlns:a14="http://schemas.microsoft.com/office/drawing/2010/main" Requires="a14">
          <p:sp>
            <p:nvSpPr>
              <p:cNvPr id="85" name="TextBox 84"/>
              <p:cNvSpPr txBox="1"/>
              <p:nvPr/>
            </p:nvSpPr>
            <p:spPr>
              <a:xfrm>
                <a:off x="994656" y="8610600"/>
                <a:ext cx="10857170" cy="6238887"/>
              </a:xfrm>
              <a:prstGeom prst="rect">
                <a:avLst/>
              </a:prstGeom>
              <a:noFill/>
            </p:spPr>
            <p:txBody>
              <a:bodyPr wrap="square" rtlCol="0">
                <a:spAutoFit/>
              </a:bodyPr>
              <a:lstStyle>
                <a:defPPr>
                  <a:defRPr kern="1200" smtId="4294967295"/>
                </a:defPPr>
              </a:lstStyle>
              <a:p>
                <a:r>
                  <a:rPr lang="en-US" sz="3200" dirty="0">
                    <a:latin typeface="Open Sans" panose="020B0606030504020204" pitchFamily="34" charset="0"/>
                    <a:ea typeface="Open Sans" panose="020B0606030504020204" pitchFamily="34" charset="0"/>
                    <a:cs typeface="Open Sans" panose="020B0606030504020204" pitchFamily="34" charset="0"/>
                  </a:rPr>
                  <a:t>Skin complaints are among the top ten most common reasons for visits to primary care physicians reported by clinicians and patients. Most medical schools </a:t>
                </a:r>
                <a:r>
                  <a:rPr lang="en-US" sz="3200" b="1" dirty="0">
                    <a:latin typeface="Open Sans" panose="020B0606030504020204" pitchFamily="34" charset="0"/>
                    <a:ea typeface="Open Sans" panose="020B0606030504020204" pitchFamily="34" charset="0"/>
                    <a:cs typeface="Open Sans" panose="020B0606030504020204" pitchFamily="34" charset="0"/>
                  </a:rPr>
                  <a:t>require fewer than 10 hours of dermatology education </a:t>
                </a:r>
                <a:r>
                  <a:rPr lang="en-US" sz="3200" dirty="0">
                    <a:latin typeface="Open Sans" panose="020B0606030504020204" pitchFamily="34" charset="0"/>
                    <a:ea typeface="Open Sans" panose="020B0606030504020204" pitchFamily="34" charset="0"/>
                    <a:cs typeface="Open Sans" panose="020B0606030504020204" pitchFamily="34" charset="0"/>
                  </a:rPr>
                  <a:t>leaving</a:t>
                </a:r>
                <a:r>
                  <a:rPr lang="en-US" sz="3200" b="1" dirty="0">
                    <a:latin typeface="Open Sans" panose="020B0606030504020204" pitchFamily="34" charset="0"/>
                    <a:ea typeface="Open Sans" panose="020B0606030504020204" pitchFamily="34" charset="0"/>
                    <a:cs typeface="Open Sans" panose="020B0606030504020204" pitchFamily="34" charset="0"/>
                  </a:rPr>
                  <a:t> </a:t>
                </a:r>
                <a:r>
                  <a:rPr lang="en-US" sz="3200" dirty="0">
                    <a:latin typeface="Open Sans" panose="020B0606030504020204" pitchFamily="34" charset="0"/>
                    <a:ea typeface="Open Sans" panose="020B0606030504020204" pitchFamily="34" charset="0"/>
                    <a:cs typeface="Open Sans" panose="020B0606030504020204" pitchFamily="34" charset="0"/>
                  </a:rPr>
                  <a:t>many students feeling unprepared to identify dermatologic disease during their clinical years</a:t>
                </a:r>
                <a14:m>
                  <m:oMath xmlns:m="http://schemas.openxmlformats.org/officeDocument/2006/math">
                    <m:sSup>
                      <m:sSupPr>
                        <m:ctrlPr>
                          <a:rPr lang="en-US" sz="3200" b="1" i="1" smtClean="0">
                            <a:latin typeface="Cambria Math" panose="02040503050406030204" pitchFamily="18" charset="0"/>
                            <a:ea typeface="Open Sans" panose="020B0606030504020204" pitchFamily="34" charset="0"/>
                            <a:cs typeface="Open Sans" panose="020B0606030504020204" pitchFamily="34" charset="0"/>
                          </a:rPr>
                        </m:ctrlPr>
                      </m:sSupPr>
                      <m:e>
                        <m:r>
                          <a:rPr lang="en-US" sz="3200" b="1" i="1" smtClean="0">
                            <a:latin typeface="Cambria Math" panose="02040503050406030204" pitchFamily="18" charset="0"/>
                            <a:ea typeface="Open Sans" panose="020B0606030504020204" pitchFamily="34" charset="0"/>
                            <a:cs typeface="Open Sans" panose="020B0606030504020204" pitchFamily="34" charset="0"/>
                          </a:rPr>
                          <m:t> </m:t>
                        </m:r>
                      </m:e>
                      <m:sup>
                        <m:r>
                          <a:rPr lang="en-US" sz="3200" b="1" i="1" smtClean="0">
                            <a:latin typeface="Cambria Math" panose="02040503050406030204" pitchFamily="18" charset="0"/>
                            <a:ea typeface="Open Sans" panose="020B0606030504020204" pitchFamily="34" charset="0"/>
                            <a:cs typeface="Open Sans" panose="020B0606030504020204" pitchFamily="34" charset="0"/>
                          </a:rPr>
                          <m:t>𝟏</m:t>
                        </m:r>
                      </m:sup>
                    </m:sSup>
                  </m:oMath>
                </a14:m>
                <a:r>
                  <a:rPr lang="en-US" sz="3200" dirty="0">
                    <a:latin typeface="Open Sans" panose="020B0606030504020204" pitchFamily="34" charset="0"/>
                    <a:ea typeface="Open Sans" panose="020B0606030504020204" pitchFamily="34" charset="0"/>
                    <a:cs typeface="Open Sans" panose="020B0606030504020204" pitchFamily="34" charset="0"/>
                  </a:rPr>
                  <a:t>.</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Additionally, there is a significant disparity in training when it comes to identifying pathology in skin of color. In one study, 47% of dermatologists felt that their training was inadequate to diagnose skin disease in skin of color</a:t>
                </a:r>
                <a14:m>
                  <m:oMath xmlns:m="http://schemas.openxmlformats.org/officeDocument/2006/math">
                    <m:sSup>
                      <m:sSupPr>
                        <m:ctrlPr>
                          <a:rPr lang="en-US" sz="3200" i="1" smtClean="0">
                            <a:latin typeface="Cambria Math" panose="02040503050406030204" pitchFamily="18" charset="0"/>
                            <a:ea typeface="Open Sans" panose="020B0606030504020204" pitchFamily="34" charset="0"/>
                            <a:cs typeface="Open Sans" panose="020B0606030504020204" pitchFamily="34" charset="0"/>
                          </a:rPr>
                        </m:ctrlPr>
                      </m:sSupPr>
                      <m:e>
                        <m:r>
                          <a:rPr lang="en-US" sz="3200" b="0" i="1" smtClean="0">
                            <a:latin typeface="Cambria Math" panose="02040503050406030204" pitchFamily="18" charset="0"/>
                            <a:ea typeface="Open Sans" panose="020B0606030504020204" pitchFamily="34" charset="0"/>
                            <a:cs typeface="Open Sans" panose="020B0606030504020204" pitchFamily="34" charset="0"/>
                          </a:rPr>
                          <m:t> </m:t>
                        </m:r>
                      </m:e>
                      <m:sup>
                        <m:r>
                          <a:rPr lang="en-US" sz="3200" b="0" i="1" smtClean="0">
                            <a:latin typeface="Cambria Math" panose="02040503050406030204" pitchFamily="18" charset="0"/>
                            <a:ea typeface="Open Sans" panose="020B0606030504020204" pitchFamily="34" charset="0"/>
                            <a:cs typeface="Open Sans" panose="020B0606030504020204" pitchFamily="34" charset="0"/>
                          </a:rPr>
                          <m:t>2</m:t>
                        </m:r>
                      </m:sup>
                    </m:sSup>
                  </m:oMath>
                </a14:m>
                <a:r>
                  <a:rPr lang="en-US" sz="3200" dirty="0">
                    <a:latin typeface="Open Sans" panose="020B0606030504020204" pitchFamily="34" charset="0"/>
                    <a:ea typeface="Open Sans" panose="020B0606030504020204" pitchFamily="34" charset="0"/>
                    <a:cs typeface="Open Sans" panose="020B0606030504020204" pitchFamily="34" charset="0"/>
                  </a:rPr>
                  <a:t>. </a:t>
                </a:r>
              </a:p>
            </p:txBody>
          </p:sp>
        </mc:Choice>
        <mc:Fallback>
          <p:sp>
            <p:nvSpPr>
              <p:cNvPr id="85" name="TextBox 84"/>
              <p:cNvSpPr txBox="1">
                <a:spLocks noRot="1" noChangeAspect="1" noMove="1" noResize="1" noEditPoints="1" noAdjustHandles="1" noChangeArrowheads="1" noChangeShapeType="1" noTextEdit="1"/>
              </p:cNvSpPr>
              <p:nvPr/>
            </p:nvSpPr>
            <p:spPr>
              <a:xfrm>
                <a:off x="994656" y="8610600"/>
                <a:ext cx="10857170" cy="6238887"/>
              </a:xfrm>
              <a:prstGeom prst="rect">
                <a:avLst/>
              </a:prstGeom>
              <a:blipFill>
                <a:blip r:embed="rId3"/>
                <a:stretch>
                  <a:fillRect l="-1404" t="-1271" r="-1797"/>
                </a:stretch>
              </a:blipFill>
            </p:spPr>
            <p:txBody>
              <a:bodyPr/>
              <a:lstStyle/>
              <a:p>
                <a:r>
                  <a:rPr lang="en-US">
                    <a:noFill/>
                  </a:rPr>
                  <a:t> </a:t>
                </a:r>
              </a:p>
            </p:txBody>
          </p:sp>
        </mc:Fallback>
      </mc:AlternateContent>
      <p:sp>
        <p:nvSpPr>
          <p:cNvPr id="24" name="Text Placeholder 5">
            <a:extLst>
              <a:ext uri="{FF2B5EF4-FFF2-40B4-BE49-F238E27FC236}">
                <a16:creationId xmlns:a16="http://schemas.microsoft.com/office/drawing/2014/main" id="{9AFA996E-AD6B-4DC6-BC85-A182D141A5B5}"/>
              </a:ext>
            </a:extLst>
          </p:cNvPr>
          <p:cNvSpPr txBox="1"/>
          <p:nvPr/>
        </p:nvSpPr>
        <p:spPr>
          <a:xfrm>
            <a:off x="3657600" y="2590800"/>
            <a:ext cx="36576000" cy="293744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9600" b="1" dirty="0">
                <a:solidFill>
                  <a:schemeClr val="tx1"/>
                </a:solidFill>
                <a:latin typeface="Nunito" panose="00000500000000000000" pitchFamily="2" charset="0"/>
              </a:rPr>
              <a:t>Symptom Selection: A Dermatology Education Game</a:t>
            </a:r>
          </a:p>
        </p:txBody>
      </p:sp>
      <mc:AlternateContent xmlns:mc="http://schemas.openxmlformats.org/markup-compatibility/2006">
        <mc:Choice xmlns:a14="http://schemas.microsoft.com/office/drawing/2010/main" Requires="a14">
          <p:sp>
            <p:nvSpPr>
              <p:cNvPr id="25" name="Text Placeholder 5">
                <a:extLst>
                  <a:ext uri="{FF2B5EF4-FFF2-40B4-BE49-F238E27FC236}">
                    <a16:creationId xmlns:a16="http://schemas.microsoft.com/office/drawing/2014/main" id="{2CF2C83C-08B8-46D1-AEAA-7C0550B92975}"/>
                  </a:ext>
                </a:extLst>
              </p:cNvPr>
              <p:cNvSpPr txBox="1"/>
              <p:nvPr/>
            </p:nvSpPr>
            <p:spPr>
              <a:xfrm>
                <a:off x="3657600" y="4746312"/>
                <a:ext cx="36576000" cy="2831481"/>
              </a:xfrm>
              <a:prstGeom prst="rect">
                <a:avLst/>
              </a:prstGeom>
            </p:spPr>
            <p:txBody>
              <a:bodyPr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14:m>
                  <m:oMath xmlns:m="http://schemas.openxmlformats.org/officeDocument/2006/math">
                    <m:r>
                      <m:rPr>
                        <m:sty m:val="p"/>
                      </m:rPr>
                      <a:rPr lang="en-US" sz="5600" b="0" i="0" smtClean="0">
                        <a:solidFill>
                          <a:schemeClr val="tx1"/>
                        </a:solidFill>
                        <a:latin typeface="Cambria Math" panose="02040503050406030204" pitchFamily="18" charset="0"/>
                        <a:cs typeface="Arial" pitchFamily="34" charset="0"/>
                      </a:rPr>
                      <m:t>Eliessa</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Bell</m:t>
                    </m:r>
                    <m:r>
                      <a:rPr lang="en-US" sz="5600" b="0" i="0" smtClean="0">
                        <a:solidFill>
                          <a:schemeClr val="tx1"/>
                        </a:solidFill>
                        <a:latin typeface="Cambria Math" panose="02040503050406030204" pitchFamily="18" charset="0"/>
                        <a:cs typeface="Arial" pitchFamily="34" charset="0"/>
                      </a:rPr>
                      <m:t>,</m:t>
                    </m:r>
                    <m:r>
                      <a:rPr lang="en-US" sz="5600" b="0" i="1"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Elena</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Bertozzi</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PhD</m:t>
                    </m:r>
                  </m:oMath>
                </a14:m>
                <a:r>
                  <a:rPr lang="en-US" sz="5600" dirty="0">
                    <a:solidFill>
                      <a:schemeClr val="tx1"/>
                    </a:solidFill>
                    <a:latin typeface="+mj-lt"/>
                    <a:cs typeface="Arial" pitchFamily="34" charset="0"/>
                  </a:rPr>
                  <a:t>, </a:t>
                </a:r>
                <a14:m>
                  <m:oMath xmlns:m="http://schemas.openxmlformats.org/officeDocument/2006/math">
                    <m:r>
                      <m:rPr>
                        <m:sty m:val="p"/>
                      </m:rPr>
                      <a:rPr lang="en-US" sz="5600">
                        <a:solidFill>
                          <a:schemeClr val="tx1"/>
                        </a:solidFill>
                        <a:latin typeface="Cambria Math" panose="02040503050406030204" pitchFamily="18" charset="0"/>
                        <a:cs typeface="Arial" pitchFamily="34" charset="0"/>
                      </a:rPr>
                      <m:t>Christopher</m:t>
                    </m:r>
                    <m:r>
                      <a:rPr lang="en-US" sz="5600">
                        <a:solidFill>
                          <a:schemeClr val="tx1"/>
                        </a:solidFill>
                        <a:latin typeface="Cambria Math" panose="02040503050406030204" pitchFamily="18" charset="0"/>
                        <a:cs typeface="Arial" pitchFamily="34" charset="0"/>
                      </a:rPr>
                      <m:t> </m:t>
                    </m:r>
                    <m:r>
                      <m:rPr>
                        <m:sty m:val="p"/>
                      </m:rPr>
                      <a:rPr lang="en-US" sz="5600">
                        <a:solidFill>
                          <a:schemeClr val="tx1"/>
                        </a:solidFill>
                        <a:latin typeface="Cambria Math" panose="02040503050406030204" pitchFamily="18" charset="0"/>
                        <a:cs typeface="Arial" pitchFamily="34" charset="0"/>
                      </a:rPr>
                      <m:t>Humphrey</m:t>
                    </m:r>
                    <m:r>
                      <a:rPr lang="en-US" sz="5600">
                        <a:solidFill>
                          <a:schemeClr val="tx1"/>
                        </a:solidFill>
                        <a:latin typeface="Cambria Math" panose="02040503050406030204" pitchFamily="18" charset="0"/>
                        <a:cs typeface="Arial" pitchFamily="34" charset="0"/>
                      </a:rPr>
                      <m:t>, </m:t>
                    </m:r>
                  </m:oMath>
                </a14:m>
                <a:endParaRPr lang="en-US" sz="5600" dirty="0">
                  <a:solidFill>
                    <a:schemeClr val="tx1"/>
                  </a:solidFill>
                  <a:latin typeface="+mj-lt"/>
                  <a:cs typeface="Arial" pitchFamily="34" charset="0"/>
                </a:endParaRPr>
              </a:p>
              <a:p>
                <a:pPr algn="ctr">
                  <a:defRPr/>
                </a:pPr>
                <a14:m>
                  <m:oMathPara xmlns:m="http://schemas.openxmlformats.org/officeDocument/2006/math">
                    <m:oMathParaPr>
                      <m:jc m:val="centerGroup"/>
                    </m:oMathParaPr>
                    <m:oMath xmlns:m="http://schemas.openxmlformats.org/officeDocument/2006/math">
                      <m:r>
                        <m:rPr>
                          <m:sty m:val="p"/>
                        </m:rPr>
                        <a:rPr lang="en-US" sz="5600" b="0" i="0" smtClean="0">
                          <a:solidFill>
                            <a:schemeClr val="tx1"/>
                          </a:solidFill>
                          <a:latin typeface="Cambria Math" panose="02040503050406030204" pitchFamily="18" charset="0"/>
                          <a:cs typeface="Arial" pitchFamily="34" charset="0"/>
                        </a:rPr>
                        <m:t>Frank</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H</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Netter</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MD</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School</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of</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Medicine</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at</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Quinnipiac</m:t>
                      </m:r>
                      <m:r>
                        <a:rPr lang="en-US" sz="5600" b="0" i="0" smtClean="0">
                          <a:solidFill>
                            <a:schemeClr val="tx1"/>
                          </a:solidFill>
                          <a:latin typeface="Cambria Math" panose="02040503050406030204" pitchFamily="18" charset="0"/>
                          <a:cs typeface="Arial" pitchFamily="34" charset="0"/>
                        </a:rPr>
                        <m:t> </m:t>
                      </m:r>
                      <m:r>
                        <m:rPr>
                          <m:sty m:val="p"/>
                        </m:rPr>
                        <a:rPr lang="en-US" sz="5600" b="0" i="0" smtClean="0">
                          <a:solidFill>
                            <a:schemeClr val="tx1"/>
                          </a:solidFill>
                          <a:latin typeface="Cambria Math" panose="02040503050406030204" pitchFamily="18" charset="0"/>
                          <a:cs typeface="Arial" pitchFamily="34" charset="0"/>
                        </a:rPr>
                        <m:t>University</m:t>
                      </m:r>
                    </m:oMath>
                  </m:oMathPara>
                </a14:m>
                <a:endParaRPr lang="en-US" sz="5600" dirty="0">
                  <a:solidFill>
                    <a:schemeClr val="tx1"/>
                  </a:solidFill>
                  <a:cs typeface="Arial" pitchFamily="34" charset="0"/>
                </a:endParaRPr>
              </a:p>
              <a:p>
                <a:pPr algn="ctr">
                  <a:defRPr/>
                </a:pPr>
                <a:endParaRPr lang="en-US" sz="5600" dirty="0">
                  <a:solidFill>
                    <a:schemeClr val="bg1"/>
                  </a:solidFill>
                  <a:latin typeface="+mj-lt"/>
                  <a:cs typeface="Arial" pitchFamily="34" charset="0"/>
                </a:endParaRPr>
              </a:p>
            </p:txBody>
          </p:sp>
        </mc:Choice>
        <mc:Fallback>
          <p:sp>
            <p:nvSpPr>
              <p:cNvPr id="25" name="Text Placeholder 5">
                <a:extLst>
                  <a:ext uri="{FF2B5EF4-FFF2-40B4-BE49-F238E27FC236}">
                    <a16:creationId xmlns:a16="http://schemas.microsoft.com/office/drawing/2014/main" id="{2CF2C83C-08B8-46D1-AEAA-7C0550B92975}"/>
                  </a:ext>
                </a:extLst>
              </p:cNvPr>
              <p:cNvSpPr txBox="1">
                <a:spLocks noRot="1" noChangeAspect="1" noMove="1" noResize="1" noEditPoints="1" noAdjustHandles="1" noChangeArrowheads="1" noChangeShapeType="1" noTextEdit="1"/>
              </p:cNvSpPr>
              <p:nvPr/>
            </p:nvSpPr>
            <p:spPr>
              <a:xfrm>
                <a:off x="3657600" y="4746312"/>
                <a:ext cx="36576000" cy="2831481"/>
              </a:xfrm>
              <a:prstGeom prst="rect">
                <a:avLst/>
              </a:prstGeom>
              <a:blipFill>
                <a:blip r:embed="rId4"/>
                <a:stretch>
                  <a:fillRect t="-7543"/>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81A5C452-2DAF-423A-BC0E-FB2D0D0E019D}"/>
              </a:ext>
            </a:extLst>
          </p:cNvPr>
          <p:cNvSpPr txBox="1"/>
          <p:nvPr/>
        </p:nvSpPr>
        <p:spPr>
          <a:xfrm>
            <a:off x="915831" y="15593395"/>
            <a:ext cx="77724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Purpose</a:t>
            </a:r>
          </a:p>
        </p:txBody>
      </p:sp>
      <p:sp>
        <p:nvSpPr>
          <p:cNvPr id="29" name="TextBox 28">
            <a:extLst>
              <a:ext uri="{FF2B5EF4-FFF2-40B4-BE49-F238E27FC236}">
                <a16:creationId xmlns:a16="http://schemas.microsoft.com/office/drawing/2014/main" id="{FEB053B5-623C-42C1-A5BA-FDB2309E17B5}"/>
              </a:ext>
            </a:extLst>
          </p:cNvPr>
          <p:cNvSpPr txBox="1"/>
          <p:nvPr/>
        </p:nvSpPr>
        <p:spPr>
          <a:xfrm>
            <a:off x="990599" y="16239726"/>
            <a:ext cx="11778369" cy="2554545"/>
          </a:xfrm>
          <a:prstGeom prst="rect">
            <a:avLst/>
          </a:prstGeom>
          <a:noFill/>
        </p:spPr>
        <p:txBody>
          <a:bodyPr wrap="square" rtlCol="0">
            <a:spAutoFit/>
          </a:bodyPr>
          <a:lstStyle>
            <a:defPPr>
              <a:defRPr kern="1200" smtId="4294967295"/>
            </a:defPPr>
          </a:lstStyle>
          <a:p>
            <a:r>
              <a:rPr lang="en-US" sz="3200" dirty="0">
                <a:latin typeface="Open Sans" panose="020B0606030504020204" pitchFamily="34" charset="0"/>
                <a:ea typeface="Open Sans" panose="020B0606030504020204" pitchFamily="34" charset="0"/>
                <a:cs typeface="Open Sans" panose="020B0606030504020204" pitchFamily="34" charset="0"/>
              </a:rPr>
              <a:t>The purpose of this study is to determine if an online game can improve medical student confidence in identifying dermatologic conditions and to assess the utility of a dermatology education game.</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p:txBody>
      </p:sp>
      <p:sp>
        <p:nvSpPr>
          <p:cNvPr id="31" name="TextBox 30">
            <a:extLst>
              <a:ext uri="{FF2B5EF4-FFF2-40B4-BE49-F238E27FC236}">
                <a16:creationId xmlns:a16="http://schemas.microsoft.com/office/drawing/2014/main" id="{75E4ADE2-1C83-47FC-978F-7E0CAA0FDC54}"/>
              </a:ext>
            </a:extLst>
          </p:cNvPr>
          <p:cNvSpPr txBox="1"/>
          <p:nvPr/>
        </p:nvSpPr>
        <p:spPr>
          <a:xfrm>
            <a:off x="990600" y="19659600"/>
            <a:ext cx="73152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Methodology</a:t>
            </a:r>
          </a:p>
        </p:txBody>
      </p:sp>
      <mc:AlternateContent xmlns:mc="http://schemas.openxmlformats.org/markup-compatibility/2006">
        <mc:Choice xmlns:a14="http://schemas.microsoft.com/office/drawing/2010/main" Requires="a14">
          <p:sp>
            <p:nvSpPr>
              <p:cNvPr id="32" name="TextBox 31">
                <a:extLst>
                  <a:ext uri="{FF2B5EF4-FFF2-40B4-BE49-F238E27FC236}">
                    <a16:creationId xmlns:a16="http://schemas.microsoft.com/office/drawing/2014/main" id="{032AC3E4-1804-415D-AFAC-CDB0EC7629F1}"/>
                  </a:ext>
                </a:extLst>
              </p:cNvPr>
              <p:cNvSpPr txBox="1"/>
              <p:nvPr/>
            </p:nvSpPr>
            <p:spPr>
              <a:xfrm>
                <a:off x="1164097" y="20269200"/>
                <a:ext cx="10986381" cy="11910953"/>
              </a:xfrm>
              <a:prstGeom prst="rect">
                <a:avLst/>
              </a:prstGeom>
              <a:noFill/>
            </p:spPr>
            <p:txBody>
              <a:bodyPr wrap="square" rtlCol="0">
                <a:spAutoFit/>
              </a:bodyPr>
              <a:lstStyle>
                <a:defPPr>
                  <a:defRPr kern="1200" smtId="4294967295"/>
                </a:defPPr>
              </a:lstStyle>
              <a:p>
                <a:r>
                  <a:rPr lang="en-US" sz="3200" dirty="0">
                    <a:latin typeface="Open Sans" panose="020B0606030504020204" pitchFamily="34" charset="0"/>
                    <a:ea typeface="Open Sans" panose="020B0606030504020204" pitchFamily="34" charset="0"/>
                    <a:cs typeface="Open Sans" panose="020B0606030504020204" pitchFamily="34" charset="0"/>
                  </a:rPr>
                  <a:t>Development of </a:t>
                </a:r>
                <a:r>
                  <a:rPr lang="en-US" sz="3200" i="1" dirty="0">
                    <a:latin typeface="Open Sans" panose="020B0606030504020204" pitchFamily="34" charset="0"/>
                    <a:ea typeface="Open Sans" panose="020B0606030504020204" pitchFamily="34" charset="0"/>
                    <a:cs typeface="Open Sans" panose="020B0606030504020204" pitchFamily="34" charset="0"/>
                  </a:rPr>
                  <a:t>Symptom Selection</a:t>
                </a:r>
                <a:r>
                  <a:rPr lang="en-US" sz="3200" dirty="0">
                    <a:latin typeface="Open Sans" panose="020B0606030504020204" pitchFamily="34" charset="0"/>
                    <a:ea typeface="Open Sans" panose="020B0606030504020204" pitchFamily="34" charset="0"/>
                    <a:cs typeface="Open Sans" panose="020B0606030504020204" pitchFamily="34" charset="0"/>
                  </a:rPr>
                  <a:t> began humbly with a paper prototype of a matching game.  A subsequent review of literature on the use of games in medical education aided in establishing a pedagogical strategy for the next evolution of </a:t>
                </a:r>
                <a:r>
                  <a:rPr lang="en-US" sz="3200" i="1" dirty="0">
                    <a:latin typeface="Open Sans" panose="020B0606030504020204" pitchFamily="34" charset="0"/>
                    <a:ea typeface="Open Sans" panose="020B0606030504020204" pitchFamily="34" charset="0"/>
                    <a:cs typeface="Open Sans" panose="020B0606030504020204" pitchFamily="34" charset="0"/>
                  </a:rPr>
                  <a:t>Symptom Selection, </a:t>
                </a:r>
                <a:r>
                  <a:rPr lang="en-US" sz="3200" dirty="0">
                    <a:latin typeface="Open Sans" panose="020B0606030504020204" pitchFamily="34" charset="0"/>
                    <a:ea typeface="Open Sans" panose="020B0606030504020204" pitchFamily="34" charset="0"/>
                    <a:cs typeface="Open Sans" panose="020B0606030504020204" pitchFamily="34" charset="0"/>
                  </a:rPr>
                  <a:t>a strategy </a:t>
                </a:r>
                <a:r>
                  <a:rPr lang="en-US" sz="3200" i="1" dirty="0">
                    <a:latin typeface="Open Sans" panose="020B0606030504020204" pitchFamily="34" charset="0"/>
                    <a:ea typeface="Open Sans" panose="020B0606030504020204" pitchFamily="34" charset="0"/>
                    <a:cs typeface="Open Sans" panose="020B0606030504020204" pitchFamily="34" charset="0"/>
                  </a:rPr>
                  <a:t> </a:t>
                </a:r>
                <a:r>
                  <a:rPr lang="en-US" sz="3200" dirty="0">
                    <a:latin typeface="Open Sans" panose="020B0606030504020204" pitchFamily="34" charset="0"/>
                    <a:ea typeface="Open Sans" panose="020B0606030504020204" pitchFamily="34" charset="0"/>
                    <a:cs typeface="Open Sans" panose="020B0606030504020204" pitchFamily="34" charset="0"/>
                  </a:rPr>
                  <a:t>based on behaviorism and cognitivism</a:t>
                </a:r>
                <a:r>
                  <a:rPr lang="en-US" sz="3200" i="1" dirty="0">
                    <a:latin typeface="Open Sans" panose="020B0606030504020204" pitchFamily="34" charset="0"/>
                    <a:ea typeface="Open Sans" panose="020B0606030504020204" pitchFamily="34" charset="0"/>
                    <a:cs typeface="Open Sans" panose="020B0606030504020204" pitchFamily="34" charset="0"/>
                  </a:rPr>
                  <a:t>.</a:t>
                </a:r>
                <a:r>
                  <a:rPr lang="en-US" sz="3200" dirty="0">
                    <a:latin typeface="Open Sans" panose="020B0606030504020204" pitchFamily="34" charset="0"/>
                    <a:ea typeface="Open Sans" panose="020B0606030504020204" pitchFamily="34" charset="0"/>
                    <a:cs typeface="Open Sans" panose="020B0606030504020204" pitchFamily="34" charset="0"/>
                  </a:rPr>
                  <a:t> According to these strategies, this game </a:t>
                </a:r>
                <a:r>
                  <a:rPr lang="en-US" sz="3200" b="1" dirty="0">
                    <a:latin typeface="Open Sans" panose="020B0606030504020204" pitchFamily="34" charset="0"/>
                    <a:ea typeface="Open Sans" panose="020B0606030504020204" pitchFamily="34" charset="0"/>
                    <a:cs typeface="Open Sans" panose="020B0606030504020204" pitchFamily="34" charset="0"/>
                  </a:rPr>
                  <a:t>prioritizes knowledge transmission through quizzes and simulations </a:t>
                </a:r>
                <a:r>
                  <a:rPr lang="en-US" sz="3200" dirty="0">
                    <a:latin typeface="Open Sans" panose="020B0606030504020204" pitchFamily="34" charset="0"/>
                    <a:ea typeface="Open Sans" panose="020B0606030504020204" pitchFamily="34" charset="0"/>
                    <a:cs typeface="Open Sans" panose="020B0606030504020204" pitchFamily="34" charset="0"/>
                  </a:rPr>
                  <a:t>focused on memory and skill development through repetition</a:t>
                </a:r>
                <a14:m>
                  <m:oMath xmlns:m="http://schemas.openxmlformats.org/officeDocument/2006/math">
                    <m:sSup>
                      <m:sSupPr>
                        <m:ctrlPr>
                          <a:rPr lang="en-US" sz="3200" i="1" smtClean="0">
                            <a:latin typeface="Cambria Math" panose="02040503050406030204" pitchFamily="18" charset="0"/>
                            <a:ea typeface="Open Sans" panose="020B0606030504020204" pitchFamily="34" charset="0"/>
                            <a:cs typeface="Open Sans" panose="020B0606030504020204" pitchFamily="34" charset="0"/>
                          </a:rPr>
                        </m:ctrlPr>
                      </m:sSupPr>
                      <m:e>
                        <m:r>
                          <a:rPr lang="en-US" sz="3200" b="0" i="1" smtClean="0">
                            <a:latin typeface="Cambria Math" panose="02040503050406030204" pitchFamily="18" charset="0"/>
                            <a:ea typeface="Open Sans" panose="020B0606030504020204" pitchFamily="34" charset="0"/>
                            <a:cs typeface="Open Sans" panose="020B0606030504020204" pitchFamily="34" charset="0"/>
                          </a:rPr>
                          <m:t> </m:t>
                        </m:r>
                      </m:e>
                      <m:sup>
                        <m:r>
                          <a:rPr lang="en-US" sz="3200" b="0" i="1" smtClean="0">
                            <a:latin typeface="Cambria Math" panose="02040503050406030204" pitchFamily="18" charset="0"/>
                            <a:ea typeface="Open Sans" panose="020B0606030504020204" pitchFamily="34" charset="0"/>
                            <a:cs typeface="Open Sans" panose="020B0606030504020204" pitchFamily="34" charset="0"/>
                          </a:rPr>
                          <m:t>3</m:t>
                        </m:r>
                      </m:sup>
                    </m:sSup>
                  </m:oMath>
                </a14:m>
                <a:r>
                  <a:rPr lang="en-US" sz="3200" dirty="0">
                    <a:latin typeface="Open Sans" panose="020B0606030504020204" pitchFamily="34" charset="0"/>
                    <a:ea typeface="Open Sans" panose="020B0606030504020204" pitchFamily="34" charset="0"/>
                    <a:cs typeface="Open Sans" panose="020B0606030504020204" pitchFamily="34" charset="0"/>
                  </a:rPr>
                  <a:t>. After partnering with a game developer, the project was moved to a digital platform and expanded to a series of minigames allowing the player to </a:t>
                </a:r>
                <a:r>
                  <a:rPr lang="en-US" sz="3200" b="1" dirty="0">
                    <a:latin typeface="Open Sans" panose="020B0606030504020204" pitchFamily="34" charset="0"/>
                    <a:ea typeface="Open Sans" panose="020B0606030504020204" pitchFamily="34" charset="0"/>
                    <a:cs typeface="Open Sans" panose="020B0606030504020204" pitchFamily="34" charset="0"/>
                  </a:rPr>
                  <a:t>practice identifying visual signs of disease and symptomatology in vignettes using these strategies.</a:t>
                </a:r>
              </a:p>
              <a:p>
                <a:endParaRPr lang="en-US" sz="3200" b="1"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To build the content of the game, six diseases were chosen: </a:t>
                </a:r>
                <a:r>
                  <a:rPr lang="en-US" sz="3200" b="1" dirty="0">
                    <a:latin typeface="Open Sans" panose="020B0606030504020204" pitchFamily="34" charset="0"/>
                    <a:ea typeface="Open Sans" panose="020B0606030504020204" pitchFamily="34" charset="0"/>
                    <a:cs typeface="Open Sans" panose="020B0606030504020204" pitchFamily="34" charset="0"/>
                  </a:rPr>
                  <a:t>tinea infections, atopic dermatitis, rosacea, pityriasis rosea, acne vulgaris, and actinic keratosis</a:t>
                </a:r>
                <a:r>
                  <a:rPr lang="en-US" sz="3200" dirty="0">
                    <a:latin typeface="Open Sans" panose="020B0606030504020204" pitchFamily="34" charset="0"/>
                    <a:ea typeface="Open Sans" panose="020B0606030504020204" pitchFamily="34" charset="0"/>
                    <a:cs typeface="Open Sans" panose="020B0606030504020204" pitchFamily="34" charset="0"/>
                  </a:rPr>
                  <a:t>. These were chosen from AAFP competency guidelines in dermatology. Illness scripts highlighting the major characteristics of each disease were developed alongside curated sets of images depicting each condition across the spectrum of skin tone and in varying presentations of disease. </a:t>
                </a:r>
              </a:p>
            </p:txBody>
          </p:sp>
        </mc:Choice>
        <mc:Fallback>
          <p:sp>
            <p:nvSpPr>
              <p:cNvPr id="32" name="TextBox 31">
                <a:extLst>
                  <a:ext uri="{FF2B5EF4-FFF2-40B4-BE49-F238E27FC236}">
                    <a16:creationId xmlns:a16="http://schemas.microsoft.com/office/drawing/2014/main" id="{032AC3E4-1804-415D-AFAC-CDB0EC7629F1}"/>
                  </a:ext>
                </a:extLst>
              </p:cNvPr>
              <p:cNvSpPr txBox="1">
                <a:spLocks noRot="1" noChangeAspect="1" noMove="1" noResize="1" noEditPoints="1" noAdjustHandles="1" noChangeArrowheads="1" noChangeShapeType="1" noTextEdit="1"/>
              </p:cNvSpPr>
              <p:nvPr/>
            </p:nvSpPr>
            <p:spPr>
              <a:xfrm>
                <a:off x="1164097" y="20269200"/>
                <a:ext cx="10986381" cy="11910953"/>
              </a:xfrm>
              <a:prstGeom prst="rect">
                <a:avLst/>
              </a:prstGeom>
              <a:blipFill>
                <a:blip r:embed="rId5"/>
                <a:stretch>
                  <a:fillRect l="-1443" t="-665" r="-2220" b="-716"/>
                </a:stretch>
              </a:blipFill>
            </p:spPr>
            <p:txBody>
              <a:bodyPr/>
              <a:lstStyle/>
              <a:p>
                <a:r>
                  <a:rPr lang="en-US">
                    <a:noFill/>
                  </a:rPr>
                  <a:t> </a:t>
                </a:r>
              </a:p>
            </p:txBody>
          </p:sp>
        </mc:Fallback>
      </mc:AlternateContent>
      <p:sp>
        <p:nvSpPr>
          <p:cNvPr id="37" name="TextBox 36">
            <a:extLst>
              <a:ext uri="{FF2B5EF4-FFF2-40B4-BE49-F238E27FC236}">
                <a16:creationId xmlns:a16="http://schemas.microsoft.com/office/drawing/2014/main" id="{A4C26EDB-7235-4F91-A0E2-B62F3F0FCF6C}"/>
              </a:ext>
            </a:extLst>
          </p:cNvPr>
          <p:cNvSpPr txBox="1"/>
          <p:nvPr/>
        </p:nvSpPr>
        <p:spPr>
          <a:xfrm>
            <a:off x="26746200" y="8164805"/>
            <a:ext cx="77724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Results</a:t>
            </a:r>
            <a:endParaRPr lang="en-US" sz="3600" dirty="0">
              <a:latin typeface="Nunito" panose="00000500000000000000" pitchFamily="2" charset="0"/>
              <a:cs typeface="Arial" pitchFamily="34" charset="0"/>
            </a:endParaRPr>
          </a:p>
        </p:txBody>
      </p:sp>
      <p:sp>
        <p:nvSpPr>
          <p:cNvPr id="38" name="TextBox 37">
            <a:extLst>
              <a:ext uri="{FF2B5EF4-FFF2-40B4-BE49-F238E27FC236}">
                <a16:creationId xmlns:a16="http://schemas.microsoft.com/office/drawing/2014/main" id="{D42D236E-7546-4230-89C4-A3CB68860FFA}"/>
              </a:ext>
            </a:extLst>
          </p:cNvPr>
          <p:cNvSpPr txBox="1"/>
          <p:nvPr/>
        </p:nvSpPr>
        <p:spPr>
          <a:xfrm>
            <a:off x="31246028" y="8763000"/>
            <a:ext cx="11430000" cy="14527054"/>
          </a:xfrm>
          <a:prstGeom prst="rect">
            <a:avLst/>
          </a:prstGeom>
          <a:noFill/>
        </p:spPr>
        <p:txBody>
          <a:bodyPr wrap="square" rtlCol="0">
            <a:spAutoFit/>
          </a:bodyPr>
          <a:lstStyle>
            <a:defPPr>
              <a:defRPr kern="1200" smtId="4294967295"/>
            </a:defPPr>
          </a:lstStyle>
          <a:p>
            <a:r>
              <a:rPr lang="en-US" sz="3200" dirty="0">
                <a:latin typeface="Open Sans" panose="020B0606030504020204" pitchFamily="34" charset="0"/>
                <a:ea typeface="Open Sans" panose="020B0606030504020204" pitchFamily="34" charset="0"/>
                <a:cs typeface="Open Sans" panose="020B0606030504020204" pitchFamily="34" charset="0"/>
              </a:rPr>
              <a:t>After initial development was completed, the game was distributed to medical students for beta-testing which identified areas of improvement. Following refinement, the game was then published for online use and distributed to students at Quinnipiac University with a post-play survey. </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Nunito" panose="00000500000000000000" pitchFamily="2" charset="0"/>
                <a:cs typeface="Arial" pitchFamily="34" charset="0"/>
              </a:rPr>
              <a:t>n = 43, M1-M4 students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Did playing this game increase your confidence in your ability to identify common rashes in clinical scenarios?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	                                      Yes: 86%</a:t>
            </a:r>
          </a:p>
          <a:p>
            <a:r>
              <a:rPr lang="en-US" sz="3200" dirty="0">
                <a:latin typeface="Open Sans" panose="020B0606030504020204" pitchFamily="34" charset="0"/>
                <a:ea typeface="Open Sans" panose="020B0606030504020204" pitchFamily="34" charset="0"/>
                <a:cs typeface="Open Sans" panose="020B0606030504020204" pitchFamily="34" charset="0"/>
              </a:rPr>
              <a:t>	                                       No: 14%</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Have you ever seen the rashes in this game in your clinical experiences?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	                                       No: 9%</a:t>
            </a:r>
          </a:p>
          <a:p>
            <a:r>
              <a:rPr lang="en-US" sz="3200" dirty="0">
                <a:latin typeface="Open Sans" panose="020B0606030504020204" pitchFamily="34" charset="0"/>
                <a:ea typeface="Open Sans" panose="020B0606030504020204" pitchFamily="34" charset="0"/>
                <a:cs typeface="Open Sans" panose="020B0606030504020204" pitchFamily="34" charset="0"/>
              </a:rPr>
              <a:t>	                           Yes, some: 74%</a:t>
            </a:r>
          </a:p>
          <a:p>
            <a:r>
              <a:rPr lang="en-US" sz="3200" dirty="0">
                <a:latin typeface="Open Sans" panose="020B0606030504020204" pitchFamily="34" charset="0"/>
                <a:ea typeface="Open Sans" panose="020B0606030504020204" pitchFamily="34" charset="0"/>
                <a:cs typeface="Open Sans" panose="020B0606030504020204" pitchFamily="34" charset="0"/>
              </a:rPr>
              <a:t>	                                 Yes, all: 16%</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endParaRPr lang="en-US" sz="10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Would you find this game preferable to other study methods? (e.g. flashcards, lectures, etc.)</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	                                       Yes: 84%</a:t>
            </a:r>
          </a:p>
          <a:p>
            <a:r>
              <a:rPr lang="en-US" sz="3200" dirty="0">
                <a:latin typeface="Open Sans" panose="020B0606030504020204" pitchFamily="34" charset="0"/>
                <a:ea typeface="Open Sans" panose="020B0606030504020204" pitchFamily="34" charset="0"/>
                <a:cs typeface="Open Sans" panose="020B0606030504020204" pitchFamily="34" charset="0"/>
              </a:rPr>
              <a:t>	                                        No: 16%</a:t>
            </a:r>
          </a:p>
          <a:p>
            <a:r>
              <a:rPr lang="en-US" sz="3200" dirty="0">
                <a:latin typeface="Open Sans" panose="020B0606030504020204" pitchFamily="34" charset="0"/>
                <a:ea typeface="Open Sans" panose="020B0606030504020204" pitchFamily="34" charset="0"/>
                <a:cs typeface="Open Sans" panose="020B0606030504020204" pitchFamily="34" charset="0"/>
              </a:rPr>
              <a:t>  </a:t>
            </a:r>
          </a:p>
        </p:txBody>
      </p:sp>
      <p:sp>
        <p:nvSpPr>
          <p:cNvPr id="40" name="TextBox 39">
            <a:extLst>
              <a:ext uri="{FF2B5EF4-FFF2-40B4-BE49-F238E27FC236}">
                <a16:creationId xmlns:a16="http://schemas.microsoft.com/office/drawing/2014/main" id="{95E7CCBE-8901-4B3D-AE78-2BE3AAB26519}"/>
              </a:ext>
            </a:extLst>
          </p:cNvPr>
          <p:cNvSpPr txBox="1"/>
          <p:nvPr/>
        </p:nvSpPr>
        <p:spPr>
          <a:xfrm>
            <a:off x="31283525" y="24025104"/>
            <a:ext cx="77724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Conclusion</a:t>
            </a:r>
          </a:p>
        </p:txBody>
      </p:sp>
      <p:sp>
        <p:nvSpPr>
          <p:cNvPr id="41" name="TextBox 40">
            <a:extLst>
              <a:ext uri="{FF2B5EF4-FFF2-40B4-BE49-F238E27FC236}">
                <a16:creationId xmlns:a16="http://schemas.microsoft.com/office/drawing/2014/main" id="{D6F40EB5-8D73-41C9-8CC9-4FFF7382622E}"/>
              </a:ext>
            </a:extLst>
          </p:cNvPr>
          <p:cNvSpPr txBox="1"/>
          <p:nvPr/>
        </p:nvSpPr>
        <p:spPr>
          <a:xfrm>
            <a:off x="31348814" y="24676674"/>
            <a:ext cx="11327214" cy="6986528"/>
          </a:xfrm>
          <a:prstGeom prst="rect">
            <a:avLst/>
          </a:prstGeom>
          <a:noFill/>
        </p:spPr>
        <p:txBody>
          <a:bodyPr wrap="square" rtlCol="0">
            <a:spAutoFit/>
          </a:bodyPr>
          <a:lstStyle>
            <a:defPPr>
              <a:defRPr kern="1200" smtId="4294967295"/>
            </a:defPPr>
          </a:lstStyle>
          <a:p>
            <a:r>
              <a:rPr lang="en-US" sz="3200" dirty="0">
                <a:latin typeface="Open Sans" panose="020B0606030504020204" pitchFamily="34" charset="0"/>
                <a:ea typeface="Open Sans" panose="020B0606030504020204" pitchFamily="34" charset="0"/>
                <a:cs typeface="Open Sans" panose="020B0606030504020204" pitchFamily="34" charset="0"/>
              </a:rPr>
              <a:t>Medical education games can influence student perception and confidence in clinical skills.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dirty="0">
                <a:latin typeface="Open Sans" panose="020B0606030504020204" pitchFamily="34" charset="0"/>
                <a:ea typeface="Open Sans" panose="020B0606030504020204" pitchFamily="34" charset="0"/>
                <a:cs typeface="Open Sans" panose="020B0606030504020204" pitchFamily="34" charset="0"/>
              </a:rPr>
              <a:t>Students show interest and engagement in a video game learning tool for dermatology subjects.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b="1" dirty="0">
                <a:latin typeface="Open Sans" panose="020B0606030504020204" pitchFamily="34" charset="0"/>
                <a:ea typeface="Open Sans" panose="020B0606030504020204" pitchFamily="34" charset="0"/>
                <a:cs typeface="Open Sans" panose="020B0606030504020204" pitchFamily="34" charset="0"/>
              </a:rPr>
              <a:t>Future:</a:t>
            </a:r>
          </a:p>
          <a:p>
            <a:r>
              <a:rPr lang="en-US" sz="3200" dirty="0">
                <a:latin typeface="Open Sans" panose="020B0606030504020204" pitchFamily="34" charset="0"/>
                <a:ea typeface="Open Sans" panose="020B0606030504020204" pitchFamily="34" charset="0"/>
                <a:cs typeface="Open Sans" panose="020B0606030504020204" pitchFamily="34" charset="0"/>
              </a:rPr>
              <a:t>The next step for this project is to expand the content and assess efficacy of the game. If the game exhibits effectiveness, it could be integrated into the curriculum as a learning tool for dermatology.</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3200" b="1" dirty="0">
                <a:latin typeface="Open Sans" panose="020B0606030504020204" pitchFamily="34" charset="0"/>
                <a:ea typeface="Open Sans" panose="020B0606030504020204" pitchFamily="34" charset="0"/>
                <a:cs typeface="Open Sans" panose="020B0606030504020204" pitchFamily="34" charset="0"/>
              </a:rPr>
              <a:t>Special thanks</a:t>
            </a:r>
            <a:r>
              <a:rPr lang="en-US" sz="3200" dirty="0">
                <a:latin typeface="Open Sans" panose="020B0606030504020204" pitchFamily="34" charset="0"/>
                <a:ea typeface="Open Sans" panose="020B0606030504020204" pitchFamily="34" charset="0"/>
                <a:cs typeface="Open Sans" panose="020B0606030504020204" pitchFamily="34" charset="0"/>
              </a:rPr>
              <a:t> to </a:t>
            </a:r>
            <a:r>
              <a:rPr lang="en-US" sz="3200" dirty="0" err="1">
                <a:latin typeface="Open Sans" panose="020B0606030504020204" pitchFamily="34" charset="0"/>
                <a:ea typeface="Open Sans" panose="020B0606030504020204" pitchFamily="34" charset="0"/>
                <a:cs typeface="Open Sans" panose="020B0606030504020204" pitchFamily="34" charset="0"/>
              </a:rPr>
              <a:t>VisualDx</a:t>
            </a:r>
            <a:r>
              <a:rPr lang="en-US" sz="3200" dirty="0">
                <a:latin typeface="Open Sans" panose="020B0606030504020204" pitchFamily="34" charset="0"/>
                <a:ea typeface="Open Sans" panose="020B0606030504020204" pitchFamily="34" charset="0"/>
                <a:cs typeface="Open Sans" panose="020B0606030504020204" pitchFamily="34" charset="0"/>
              </a:rPr>
              <a:t> and </a:t>
            </a:r>
            <a:r>
              <a:rPr lang="en-US" sz="3200" dirty="0" err="1">
                <a:latin typeface="Open Sans" panose="020B0606030504020204" pitchFamily="34" charset="0"/>
                <a:ea typeface="Open Sans" panose="020B0606030504020204" pitchFamily="34" charset="0"/>
                <a:cs typeface="Open Sans" panose="020B0606030504020204" pitchFamily="34" charset="0"/>
              </a:rPr>
              <a:t>DermNetNZ</a:t>
            </a:r>
            <a:r>
              <a:rPr lang="en-US" sz="3200" dirty="0">
                <a:latin typeface="Open Sans" panose="020B0606030504020204" pitchFamily="34" charset="0"/>
                <a:ea typeface="Open Sans" panose="020B0606030504020204" pitchFamily="34" charset="0"/>
                <a:cs typeface="Open Sans" panose="020B0606030504020204" pitchFamily="34" charset="0"/>
              </a:rPr>
              <a:t> for contributing the images which make this game possible.</a:t>
            </a:r>
          </a:p>
        </p:txBody>
      </p:sp>
      <p:pic>
        <p:nvPicPr>
          <p:cNvPr id="6" name="Picture 5">
            <a:extLst>
              <a:ext uri="{FF2B5EF4-FFF2-40B4-BE49-F238E27FC236}">
                <a16:creationId xmlns:a16="http://schemas.microsoft.com/office/drawing/2014/main" id="{CD0B4414-F9FF-4ED9-874D-095F8BDDA28E}"/>
              </a:ext>
            </a:extLst>
          </p:cNvPr>
          <p:cNvPicPr>
            <a:picLocks noChangeAspect="1"/>
          </p:cNvPicPr>
          <p:nvPr/>
        </p:nvPicPr>
        <p:blipFill>
          <a:blip r:embed="rId6"/>
          <a:stretch>
            <a:fillRect/>
          </a:stretch>
        </p:blipFill>
        <p:spPr>
          <a:xfrm>
            <a:off x="16329402" y="7745548"/>
            <a:ext cx="12888152" cy="7249585"/>
          </a:xfrm>
          <a:prstGeom prst="rect">
            <a:avLst/>
          </a:prstGeom>
        </p:spPr>
      </p:pic>
      <p:pic>
        <p:nvPicPr>
          <p:cNvPr id="14" name="Picture 13">
            <a:extLst>
              <a:ext uri="{FF2B5EF4-FFF2-40B4-BE49-F238E27FC236}">
                <a16:creationId xmlns:a16="http://schemas.microsoft.com/office/drawing/2014/main" id="{BF69A68A-9A93-4E85-9DC1-2BCE0EB295A8}"/>
              </a:ext>
            </a:extLst>
          </p:cNvPr>
          <p:cNvPicPr>
            <a:picLocks noChangeAspect="1"/>
          </p:cNvPicPr>
          <p:nvPr/>
        </p:nvPicPr>
        <p:blipFill>
          <a:blip r:embed="rId7"/>
          <a:stretch>
            <a:fillRect/>
          </a:stretch>
        </p:blipFill>
        <p:spPr>
          <a:xfrm>
            <a:off x="14329966" y="15773400"/>
            <a:ext cx="12888152" cy="7249586"/>
          </a:xfrm>
          <a:prstGeom prst="rect">
            <a:avLst/>
          </a:prstGeom>
        </p:spPr>
      </p:pic>
      <p:pic>
        <p:nvPicPr>
          <p:cNvPr id="16" name="Picture 15">
            <a:extLst>
              <a:ext uri="{FF2B5EF4-FFF2-40B4-BE49-F238E27FC236}">
                <a16:creationId xmlns:a16="http://schemas.microsoft.com/office/drawing/2014/main" id="{D06A227F-24E5-4AC1-8B3A-C9B8FAFA82C3}"/>
              </a:ext>
            </a:extLst>
          </p:cNvPr>
          <p:cNvPicPr>
            <a:picLocks noChangeAspect="1"/>
          </p:cNvPicPr>
          <p:nvPr/>
        </p:nvPicPr>
        <p:blipFill>
          <a:blip r:embed="rId8"/>
          <a:stretch>
            <a:fillRect/>
          </a:stretch>
        </p:blipFill>
        <p:spPr>
          <a:xfrm>
            <a:off x="31348814" y="13970952"/>
            <a:ext cx="6210981" cy="1945608"/>
          </a:xfrm>
          <a:prstGeom prst="rect">
            <a:avLst/>
          </a:prstGeom>
        </p:spPr>
      </p:pic>
      <p:pic>
        <p:nvPicPr>
          <p:cNvPr id="18" name="Picture 17">
            <a:extLst>
              <a:ext uri="{FF2B5EF4-FFF2-40B4-BE49-F238E27FC236}">
                <a16:creationId xmlns:a16="http://schemas.microsoft.com/office/drawing/2014/main" id="{32666213-D8D2-46ED-BDE4-763EAD640603}"/>
              </a:ext>
            </a:extLst>
          </p:cNvPr>
          <p:cNvPicPr>
            <a:picLocks noChangeAspect="1"/>
          </p:cNvPicPr>
          <p:nvPr/>
        </p:nvPicPr>
        <p:blipFill>
          <a:blip r:embed="rId9"/>
          <a:stretch>
            <a:fillRect/>
          </a:stretch>
        </p:blipFill>
        <p:spPr>
          <a:xfrm>
            <a:off x="31348814" y="17406781"/>
            <a:ext cx="7132186" cy="1945608"/>
          </a:xfrm>
          <a:prstGeom prst="rect">
            <a:avLst/>
          </a:prstGeom>
        </p:spPr>
      </p:pic>
      <p:pic>
        <p:nvPicPr>
          <p:cNvPr id="20" name="Picture 19">
            <a:extLst>
              <a:ext uri="{FF2B5EF4-FFF2-40B4-BE49-F238E27FC236}">
                <a16:creationId xmlns:a16="http://schemas.microsoft.com/office/drawing/2014/main" id="{007B77CF-3C35-4396-B7CC-817F16332405}"/>
              </a:ext>
            </a:extLst>
          </p:cNvPr>
          <p:cNvPicPr>
            <a:picLocks noChangeAspect="1"/>
          </p:cNvPicPr>
          <p:nvPr/>
        </p:nvPicPr>
        <p:blipFill>
          <a:blip r:embed="rId10"/>
          <a:stretch>
            <a:fillRect/>
          </a:stretch>
        </p:blipFill>
        <p:spPr>
          <a:xfrm>
            <a:off x="31348814" y="20846276"/>
            <a:ext cx="6245351" cy="1945608"/>
          </a:xfrm>
          <a:prstGeom prst="rect">
            <a:avLst/>
          </a:prstGeom>
        </p:spPr>
      </p:pic>
      <p:pic>
        <p:nvPicPr>
          <p:cNvPr id="22" name="Picture 21" descr="Qr code&#10;&#10;Description automatically generated">
            <a:extLst>
              <a:ext uri="{FF2B5EF4-FFF2-40B4-BE49-F238E27FC236}">
                <a16:creationId xmlns:a16="http://schemas.microsoft.com/office/drawing/2014/main" id="{775B5813-0D88-4A17-A362-696B4E307B8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77550" y="1290076"/>
            <a:ext cx="2857500" cy="3552825"/>
          </a:xfrm>
          <a:prstGeom prst="rect">
            <a:avLst/>
          </a:prstGeom>
        </p:spPr>
      </p:pic>
      <p:sp>
        <p:nvSpPr>
          <p:cNvPr id="56" name="TextBox 55">
            <a:extLst>
              <a:ext uri="{FF2B5EF4-FFF2-40B4-BE49-F238E27FC236}">
                <a16:creationId xmlns:a16="http://schemas.microsoft.com/office/drawing/2014/main" id="{27EEE797-4F25-4E86-8402-B78DD239F00E}"/>
              </a:ext>
            </a:extLst>
          </p:cNvPr>
          <p:cNvSpPr txBox="1"/>
          <p:nvPr/>
        </p:nvSpPr>
        <p:spPr>
          <a:xfrm>
            <a:off x="2030510" y="5111048"/>
            <a:ext cx="3351580" cy="1569660"/>
          </a:xfrm>
          <a:prstGeom prst="rect">
            <a:avLst/>
          </a:prstGeom>
          <a:noFill/>
          <a:ln>
            <a:noFill/>
          </a:ln>
        </p:spPr>
        <p:txBody>
          <a:bodyPr wrap="square" rtlCol="0">
            <a:spAutoFit/>
          </a:bodyPr>
          <a:lstStyle>
            <a:defPPr>
              <a:defRPr kern="1200" smtId="4294967295"/>
            </a:defPPr>
          </a:lstStyle>
          <a:p>
            <a:pPr algn="ctr"/>
            <a:r>
              <a:rPr lang="en-US" sz="3200" b="1" dirty="0">
                <a:latin typeface="Open Sans" panose="020B0606030504020204" pitchFamily="34" charset="0"/>
                <a:ea typeface="Open Sans" panose="020B0606030504020204" pitchFamily="34" charset="0"/>
                <a:cs typeface="Open Sans" panose="020B0606030504020204" pitchFamily="34" charset="0"/>
              </a:rPr>
              <a:t>Try </a:t>
            </a:r>
            <a:r>
              <a:rPr lang="en-US" sz="3200" b="1" i="1" dirty="0">
                <a:latin typeface="Open Sans" panose="020B0606030504020204" pitchFamily="34" charset="0"/>
                <a:ea typeface="Open Sans" panose="020B0606030504020204" pitchFamily="34" charset="0"/>
                <a:cs typeface="Open Sans" panose="020B0606030504020204" pitchFamily="34" charset="0"/>
              </a:rPr>
              <a:t>Symptom Selection</a:t>
            </a:r>
            <a:r>
              <a:rPr lang="en-US" sz="3200" b="1" dirty="0">
                <a:latin typeface="Open Sans" panose="020B0606030504020204" pitchFamily="34" charset="0"/>
                <a:ea typeface="Open Sans" panose="020B0606030504020204" pitchFamily="34" charset="0"/>
                <a:cs typeface="Open Sans" panose="020B0606030504020204" pitchFamily="34" charset="0"/>
              </a:rPr>
              <a:t> for yourself!</a:t>
            </a:r>
          </a:p>
        </p:txBody>
      </p:sp>
      <p:pic>
        <p:nvPicPr>
          <p:cNvPr id="1030" name="Picture 6">
            <a:extLst>
              <a:ext uri="{FF2B5EF4-FFF2-40B4-BE49-F238E27FC236}">
                <a16:creationId xmlns:a16="http://schemas.microsoft.com/office/drawing/2014/main" id="{6786FF45-3A4D-4562-AE29-1981744A42B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7993184" y="1726341"/>
            <a:ext cx="4480831" cy="4407375"/>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A95CF50C-C4A7-407A-8BE3-9DD36A040D7A}"/>
              </a:ext>
            </a:extLst>
          </p:cNvPr>
          <p:cNvSpPr txBox="1"/>
          <p:nvPr/>
        </p:nvSpPr>
        <p:spPr>
          <a:xfrm>
            <a:off x="31242000" y="7924800"/>
            <a:ext cx="7772400" cy="646331"/>
          </a:xfrm>
          <a:prstGeom prst="rect">
            <a:avLst/>
          </a:prstGeom>
          <a:noFill/>
        </p:spPr>
        <p:txBody>
          <a:bodyPr wrap="square" rtlCol="0">
            <a:spAutoFit/>
          </a:bodyPr>
          <a:lstStyle>
            <a:defPPr>
              <a:defRPr kern="1200" smtId="4294967295"/>
            </a:defPPr>
          </a:lstStyle>
          <a:p>
            <a:r>
              <a:rPr lang="en-US" sz="3600" b="1" dirty="0">
                <a:latin typeface="Nunito" panose="00000500000000000000" pitchFamily="2" charset="0"/>
                <a:cs typeface="Arial" pitchFamily="34" charset="0"/>
              </a:rPr>
              <a:t>Results</a:t>
            </a:r>
          </a:p>
        </p:txBody>
      </p:sp>
      <p:pic>
        <p:nvPicPr>
          <p:cNvPr id="19" name="Picture 18">
            <a:extLst>
              <a:ext uri="{FF2B5EF4-FFF2-40B4-BE49-F238E27FC236}">
                <a16:creationId xmlns:a16="http://schemas.microsoft.com/office/drawing/2014/main" id="{D73817F4-0E39-46FB-B2B9-7B323D01DED3}"/>
              </a:ext>
            </a:extLst>
          </p:cNvPr>
          <p:cNvPicPr>
            <a:picLocks noChangeAspect="1"/>
          </p:cNvPicPr>
          <p:nvPr/>
        </p:nvPicPr>
        <p:blipFill>
          <a:blip r:embed="rId13"/>
          <a:stretch>
            <a:fillRect/>
          </a:stretch>
        </p:blipFill>
        <p:spPr>
          <a:xfrm>
            <a:off x="16323035" y="23850600"/>
            <a:ext cx="12888151" cy="7249585"/>
          </a:xfrm>
          <a:prstGeom prst="rect">
            <a:avLst/>
          </a:prstGeom>
        </p:spPr>
      </p:pic>
      <p:sp>
        <p:nvSpPr>
          <p:cNvPr id="54" name="TextBox 53">
            <a:extLst>
              <a:ext uri="{FF2B5EF4-FFF2-40B4-BE49-F238E27FC236}">
                <a16:creationId xmlns:a16="http://schemas.microsoft.com/office/drawing/2014/main" id="{A7CFE654-71A5-4457-9DCF-E7D501002BA5}"/>
              </a:ext>
            </a:extLst>
          </p:cNvPr>
          <p:cNvSpPr txBox="1"/>
          <p:nvPr/>
        </p:nvSpPr>
        <p:spPr>
          <a:xfrm>
            <a:off x="13164994" y="30900231"/>
            <a:ext cx="17281537" cy="2246769"/>
          </a:xfrm>
          <a:prstGeom prst="rect">
            <a:avLst/>
          </a:prstGeom>
          <a:noFill/>
        </p:spPr>
        <p:txBody>
          <a:bodyPr wrap="square" rtlCol="0">
            <a:spAutoFit/>
          </a:bodyPr>
          <a:lstStyle>
            <a:defPPr>
              <a:defRPr kern="1200" smtId="4294967295"/>
            </a:defPPr>
          </a:lstStyle>
          <a:p>
            <a:r>
              <a:rPr lang="en-US" sz="22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References:</a:t>
            </a:r>
          </a:p>
          <a:p>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1. Patrick E. McCleskey, Robert T. Gilson, Richard L.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DeVillez</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Medical Student Core Curriculum in Dermatology Survey, Journal of the American Academy of Dermatology, Volume 61, Issue 1, 2009, Pages 30-35.e4, ISSN 0190-9622, 2.</a:t>
            </a:r>
          </a:p>
          <a:p>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2. Lester, J., Taylor, S., &amp;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Chren</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M. (2019). Under‐representation of skin of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colour</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in dermatology images: Not just an educational issue. British Journal of Dermatology, 180(6), 1521-1522. </a:t>
            </a:r>
          </a:p>
          <a:p>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3.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Gorbanev</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I.,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Agudelo-Londoño</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S., González, R. A., Cortes, A., Pomares, A., Delgadillo, V., </a:t>
            </a:r>
            <a:r>
              <a:rPr lang="en-US" sz="1600" dirty="0" err="1">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Yepes</a:t>
            </a:r>
            <a:r>
              <a:rPr lang="en-US" sz="16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F. J., &amp; Muñoz, Ó. (2018). A systematic review of serious games in medical education: quality of evidence and pedagogical strategy. Medical education online, 23(1), 1438718. </a:t>
            </a:r>
          </a:p>
          <a:p>
            <a:endParaRPr lang="en-US" sz="2200"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70404738"/>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deliberatingwatermelon|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10735</TotalTime>
  <Words>962</Words>
  <Application>Microsoft Office PowerPoint</Application>
  <PresentationFormat>Custom</PresentationFormat>
  <Paragraphs>67</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Nunito</vt:lpstr>
      <vt:lpstr>Calibri</vt:lpstr>
      <vt:lpstr>Franklin Gothic Heavy</vt:lpstr>
      <vt:lpstr>Arial</vt:lpstr>
      <vt:lpstr>Open Sans</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Free Research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Eliessa Bell</cp:lastModifiedBy>
  <cp:revision>67</cp:revision>
  <cp:lastPrinted>2012-07-31T19:59:21Z</cp:lastPrinted>
  <dcterms:modified xsi:type="dcterms:W3CDTF">2021-02-11T20:09:03Z</dcterms:modified>
  <cp:category>research posters template</cp:category>
</cp:coreProperties>
</file>

<file path=docProps/thumbnail.jpeg>
</file>